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8" r:id="rId9"/>
    <p:sldId id="269" r:id="rId10"/>
    <p:sldId id="267" r:id="rId11"/>
    <p:sldId id="263" r:id="rId12"/>
    <p:sldId id="266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5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A2F93-1C56-9D49-8D8A-B5A353DBC15B}" type="datetimeFigureOut">
              <a:rPr lang="en-US" smtClean="0"/>
              <a:t>4/15/13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BEC6E-E729-094A-BAB0-4739573A5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007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Genome is about 600Mb so needed to reduce it..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BEC6E-E729-094A-BAB0-4739573A51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055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Genome is about 600Mb so needed to reduce it..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BEC6E-E729-094A-BAB0-4739573A51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055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*after pooled did</a:t>
            </a:r>
            <a:r>
              <a:rPr lang="en-US" baseline="0" dirty="0" smtClean="0"/>
              <a:t> IP, several IPs (8) </a:t>
            </a:r>
          </a:p>
          <a:p>
            <a:endParaRPr lang="en-US" baseline="0" dirty="0" smtClean="0"/>
          </a:p>
          <a:p>
            <a:r>
              <a:rPr lang="en-US" baseline="0" dirty="0" smtClean="0"/>
              <a:t>Experiments 1 each pool was tested 4 times, twice w/ same dye, twice on same chip </a:t>
            </a:r>
          </a:p>
          <a:p>
            <a:r>
              <a:rPr lang="en-US" baseline="0" dirty="0" smtClean="0"/>
              <a:t>Then </a:t>
            </a:r>
            <a:r>
              <a:rPr lang="en-US" baseline="0" dirty="0" err="1" smtClean="0"/>
              <a:t>experimet</a:t>
            </a:r>
            <a:r>
              <a:rPr lang="en-US" baseline="0" dirty="0" smtClean="0"/>
              <a:t> was replicated so treatment and </a:t>
            </a:r>
            <a:r>
              <a:rPr lang="en-US" baseline="0" dirty="0" err="1" smtClean="0"/>
              <a:t>conrol</a:t>
            </a:r>
            <a:r>
              <a:rPr lang="en-US" baseline="0" dirty="0" smtClean="0"/>
              <a:t> tested on 8 arrays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BEC6E-E729-094A-BAB0-4739573A512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7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*after pooled did</a:t>
            </a:r>
            <a:r>
              <a:rPr lang="en-US" baseline="0" dirty="0" smtClean="0"/>
              <a:t> IP, several IPs (8) </a:t>
            </a:r>
          </a:p>
          <a:p>
            <a:endParaRPr lang="en-US" baseline="0" dirty="0" smtClean="0"/>
          </a:p>
          <a:p>
            <a:r>
              <a:rPr lang="en-US" baseline="0" dirty="0" smtClean="0"/>
              <a:t>Experiments 1 each pool was tested 4 times, twice w/ same dye, twice on same chip </a:t>
            </a:r>
          </a:p>
          <a:p>
            <a:r>
              <a:rPr lang="en-US" baseline="0" dirty="0" smtClean="0"/>
              <a:t>Then </a:t>
            </a:r>
            <a:r>
              <a:rPr lang="en-US" baseline="0" dirty="0" err="1" smtClean="0"/>
              <a:t>experimet</a:t>
            </a:r>
            <a:r>
              <a:rPr lang="en-US" baseline="0" dirty="0" smtClean="0"/>
              <a:t> was replicated so treatment and </a:t>
            </a:r>
            <a:r>
              <a:rPr lang="en-US" baseline="0" dirty="0" err="1" smtClean="0"/>
              <a:t>conrol</a:t>
            </a:r>
            <a:r>
              <a:rPr lang="en-US" baseline="0" dirty="0" smtClean="0"/>
              <a:t> tested on 8 arrays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BEC6E-E729-094A-BAB0-4739573A512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7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Validation </a:t>
            </a:r>
          </a:p>
          <a:p>
            <a:r>
              <a:rPr lang="en-US" dirty="0" smtClean="0"/>
              <a:t>-mass spec thing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pyrosequencing</a:t>
            </a:r>
            <a:endParaRPr lang="en-US" dirty="0" smtClean="0"/>
          </a:p>
          <a:p>
            <a:r>
              <a:rPr lang="en-US" dirty="0" smtClean="0"/>
              <a:t>-tried</a:t>
            </a:r>
            <a:r>
              <a:rPr lang="en-US" baseline="0" dirty="0" smtClean="0"/>
              <a:t> to validate all 52 regions, some could not be validated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BEC6E-E729-094A-BAB0-4739573A512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74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44A9-EBA5-0847-8C5E-675A7475A913}" type="datetimeFigureOut">
              <a:rPr lang="en-US" smtClean="0"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78A-DE5D-C84E-9669-FA63887E8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17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44A9-EBA5-0847-8C5E-675A7475A913}" type="datetimeFigureOut">
              <a:rPr lang="en-US" smtClean="0"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78A-DE5D-C84E-9669-FA63887E8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587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44A9-EBA5-0847-8C5E-675A7475A913}" type="datetimeFigureOut">
              <a:rPr lang="en-US" smtClean="0"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78A-DE5D-C84E-9669-FA63887E8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44A9-EBA5-0847-8C5E-675A7475A913}" type="datetimeFigureOut">
              <a:rPr lang="en-US" smtClean="0"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78A-DE5D-C84E-9669-FA63887E8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858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44A9-EBA5-0847-8C5E-675A7475A913}" type="datetimeFigureOut">
              <a:rPr lang="en-US" smtClean="0"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78A-DE5D-C84E-9669-FA63887E8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5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44A9-EBA5-0847-8C5E-675A7475A913}" type="datetimeFigureOut">
              <a:rPr lang="en-US" smtClean="0"/>
              <a:t>4/15/13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78A-DE5D-C84E-9669-FA63887E8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3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44A9-EBA5-0847-8C5E-675A7475A913}" type="datetimeFigureOut">
              <a:rPr lang="en-US" smtClean="0"/>
              <a:t>4/15/13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78A-DE5D-C84E-9669-FA63887E8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918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44A9-EBA5-0847-8C5E-675A7475A913}" type="datetimeFigureOut">
              <a:rPr lang="en-US" smtClean="0"/>
              <a:t>4/15/13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78A-DE5D-C84E-9669-FA63887E8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298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44A9-EBA5-0847-8C5E-675A7475A913}" type="datetimeFigureOut">
              <a:rPr lang="en-US" smtClean="0"/>
              <a:t>4/15/13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78A-DE5D-C84E-9669-FA63887E8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206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44A9-EBA5-0847-8C5E-675A7475A913}" type="datetimeFigureOut">
              <a:rPr lang="en-US" smtClean="0"/>
              <a:t>4/15/13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78A-DE5D-C84E-9669-FA63887E8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739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44A9-EBA5-0847-8C5E-675A7475A913}" type="datetimeFigureOut">
              <a:rPr lang="en-US" smtClean="0"/>
              <a:t>4/15/13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78A-DE5D-C84E-9669-FA63887E8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954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544A9-EBA5-0847-8C5E-675A7475A913}" type="datetimeFigureOut">
              <a:rPr lang="en-US" smtClean="0"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FD78A-DE5D-C84E-9669-FA63887E8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04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MBD-Chip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233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Skinner paper</a:t>
            </a:r>
            <a:endParaRPr lang="en-US" dirty="0"/>
          </a:p>
        </p:txBody>
      </p:sp>
      <p:pic>
        <p:nvPicPr>
          <p:cNvPr id="5" name="Content Placeholder 4" descr="PLOS ONE_ Epigenetic Transgenerational Actions of Vinclozolin on Promoter Regions of the Sperm Epigenome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14" b="100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98764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Chip #1: methylation changes after heat shock</a:t>
            </a:r>
            <a:endParaRPr lang="en-US" dirty="0"/>
          </a:p>
        </p:txBody>
      </p:sp>
      <p:pic>
        <p:nvPicPr>
          <p:cNvPr id="11" name="Picture 10" descr="NSF_completeFORMS.pdf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572" y="2548771"/>
            <a:ext cx="6379773" cy="332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544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Chip #1: methylation changes after heat shock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02443" y="2386605"/>
            <a:ext cx="5805272" cy="167481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39678" y="2568043"/>
            <a:ext cx="1549003" cy="135380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48282" y="2568043"/>
            <a:ext cx="1549003" cy="135380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22495" y="2568043"/>
            <a:ext cx="1549003" cy="135380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65273" y="2676469"/>
            <a:ext cx="13117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Animal </a:t>
            </a:r>
            <a:r>
              <a:rPr lang="en-US" b="1" dirty="0" smtClean="0"/>
              <a:t>A </a:t>
            </a:r>
            <a:r>
              <a:rPr lang="en-US" dirty="0" smtClean="0"/>
              <a:t>(MBD)</a:t>
            </a:r>
          </a:p>
          <a:p>
            <a:r>
              <a:rPr lang="en-US" dirty="0"/>
              <a:t>P</a:t>
            </a:r>
            <a:r>
              <a:rPr lang="en-US" dirty="0" smtClean="0"/>
              <a:t>re: red</a:t>
            </a:r>
          </a:p>
          <a:p>
            <a:r>
              <a:rPr lang="en-US" dirty="0" smtClean="0"/>
              <a:t>Post: green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06225" y="2676469"/>
            <a:ext cx="13117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Animal </a:t>
            </a:r>
            <a:r>
              <a:rPr lang="en-US" b="1" dirty="0" smtClean="0"/>
              <a:t>B</a:t>
            </a:r>
          </a:p>
          <a:p>
            <a:r>
              <a:rPr lang="en-US" dirty="0" smtClean="0"/>
              <a:t>(MBD)</a:t>
            </a:r>
          </a:p>
          <a:p>
            <a:r>
              <a:rPr lang="en-US" dirty="0"/>
              <a:t>P</a:t>
            </a:r>
            <a:r>
              <a:rPr lang="en-US" dirty="0" smtClean="0"/>
              <a:t>re: green</a:t>
            </a:r>
          </a:p>
          <a:p>
            <a:r>
              <a:rPr lang="en-US" dirty="0" smtClean="0"/>
              <a:t>Post: red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86727" y="2676469"/>
            <a:ext cx="13117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Animal </a:t>
            </a:r>
            <a:r>
              <a:rPr lang="en-US" b="1" dirty="0" smtClean="0"/>
              <a:t>B</a:t>
            </a:r>
          </a:p>
          <a:p>
            <a:r>
              <a:rPr lang="en-US" dirty="0" smtClean="0"/>
              <a:t>(input)</a:t>
            </a:r>
          </a:p>
          <a:p>
            <a:r>
              <a:rPr lang="en-US" dirty="0"/>
              <a:t>P</a:t>
            </a:r>
            <a:r>
              <a:rPr lang="en-US" dirty="0" smtClean="0"/>
              <a:t>re: green</a:t>
            </a:r>
          </a:p>
          <a:p>
            <a:r>
              <a:rPr lang="en-US" dirty="0" smtClean="0"/>
              <a:t>Post: 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676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6458"/>
            <a:ext cx="8686800" cy="2553597"/>
          </a:xfrm>
        </p:spPr>
        <p:txBody>
          <a:bodyPr/>
          <a:lstStyle/>
          <a:p>
            <a:r>
              <a:rPr lang="en-US" dirty="0" smtClean="0"/>
              <a:t>Chip #2: methylation changes in response to EE2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Day 7 </a:t>
            </a:r>
          </a:p>
          <a:p>
            <a:pPr lvl="2"/>
            <a:r>
              <a:rPr lang="en-US" dirty="0" smtClean="0"/>
              <a:t>Control Pool: 4 females (across 3 tanks)</a:t>
            </a:r>
          </a:p>
          <a:p>
            <a:pPr lvl="2"/>
            <a:r>
              <a:rPr lang="en-US" dirty="0" smtClean="0"/>
              <a:t>EE2 Pool: 8 females (select 4 across 3 tanks)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1093" y="3977703"/>
            <a:ext cx="5805272" cy="167481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58328" y="4159141"/>
            <a:ext cx="1549003" cy="135380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66932" y="4159141"/>
            <a:ext cx="1549003" cy="135380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41145" y="4159141"/>
            <a:ext cx="1549003" cy="135380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83923" y="4614330"/>
            <a:ext cx="1423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EE2: red</a:t>
            </a:r>
          </a:p>
          <a:p>
            <a:r>
              <a:rPr lang="en-US" dirty="0" err="1" smtClean="0"/>
              <a:t>cntrl</a:t>
            </a:r>
            <a:r>
              <a:rPr lang="en-US" dirty="0" smtClean="0"/>
              <a:t>: green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24875" y="4687341"/>
            <a:ext cx="14652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EE2: green</a:t>
            </a:r>
          </a:p>
          <a:p>
            <a:r>
              <a:rPr lang="en-US" dirty="0" err="1" smtClean="0"/>
              <a:t>cntrl</a:t>
            </a:r>
            <a:r>
              <a:rPr lang="en-US" dirty="0" smtClean="0"/>
              <a:t>: red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05377" y="4687341"/>
            <a:ext cx="14105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EE2: green</a:t>
            </a:r>
          </a:p>
          <a:p>
            <a:r>
              <a:rPr lang="en-US" dirty="0" err="1" smtClean="0"/>
              <a:t>cntrl</a:t>
            </a:r>
            <a:r>
              <a:rPr lang="en-US" dirty="0" smtClean="0"/>
              <a:t>: red</a:t>
            </a:r>
          </a:p>
          <a:p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758328" y="3879979"/>
            <a:ext cx="3431820" cy="139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580887" y="3864899"/>
            <a:ext cx="1549003" cy="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74694" y="3512810"/>
            <a:ext cx="2072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Pooled MBD (n=4)</a:t>
            </a:r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861092" y="3487028"/>
            <a:ext cx="1465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67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Workflow: Identify methylated regions</a:t>
            </a:r>
            <a:endParaRPr lang="en-US" dirty="0"/>
          </a:p>
        </p:txBody>
      </p:sp>
      <p:pic>
        <p:nvPicPr>
          <p:cNvPr id="4" name="Picture 3" descr="id33_fig1.gif (335×531)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01"/>
          <a:stretch/>
        </p:blipFill>
        <p:spPr>
          <a:xfrm>
            <a:off x="2759504" y="1571162"/>
            <a:ext cx="3814844" cy="4917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065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lic-fig2.jpg (700×338)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88" y="956177"/>
            <a:ext cx="3227312" cy="5516452"/>
          </a:xfrm>
          <a:prstGeom prst="rect">
            <a:avLst/>
          </a:prstGeom>
        </p:spPr>
      </p:pic>
      <p:pic>
        <p:nvPicPr>
          <p:cNvPr id="7" name="Picture 6" descr="clic-fig2.jpg (700×338)-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00" y="4773738"/>
            <a:ext cx="6223000" cy="15621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2111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Workflow: differential methylation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43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Oyster DNA Tiling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 x 720k design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Each feature ~100bp </a:t>
            </a:r>
            <a:r>
              <a:rPr lang="en-US" dirty="0"/>
              <a:t>x 720k </a:t>
            </a:r>
            <a:r>
              <a:rPr lang="en-US" dirty="0" smtClean="0"/>
              <a:t>feature </a:t>
            </a:r>
            <a:r>
              <a:rPr lang="en-US" dirty="0"/>
              <a:t>=72Mb for the </a:t>
            </a:r>
            <a:r>
              <a:rPr lang="en-US" dirty="0" smtClean="0"/>
              <a:t>microarray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02443" y="2386605"/>
            <a:ext cx="5805272" cy="167481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39678" y="2568043"/>
            <a:ext cx="1549003" cy="135380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48282" y="2568043"/>
            <a:ext cx="1549003" cy="135380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22495" y="2568043"/>
            <a:ext cx="1549003" cy="135380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86237" y="3000702"/>
            <a:ext cx="725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720k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696965" y="3000702"/>
            <a:ext cx="725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720k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594842" y="3000702"/>
            <a:ext cx="725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720k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844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Oyster DNA Tiling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19" y="1600200"/>
            <a:ext cx="8643871" cy="5008604"/>
          </a:xfrm>
        </p:spPr>
        <p:txBody>
          <a:bodyPr>
            <a:normAutofit/>
          </a:bodyPr>
          <a:lstStyle/>
          <a:p>
            <a:r>
              <a:rPr lang="en-US" dirty="0" smtClean="0"/>
              <a:t>Reducing the genome to most ‘informative’ parts (100Mb)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28k oyster genes (227Mb)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13k with </a:t>
            </a:r>
            <a:r>
              <a:rPr lang="en-US" dirty="0" err="1" smtClean="0"/>
              <a:t>evalue</a:t>
            </a:r>
            <a:r>
              <a:rPr lang="en-US" dirty="0" smtClean="0"/>
              <a:t> &lt;1e-20 (total: 138Mb)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12k </a:t>
            </a:r>
            <a:r>
              <a:rPr lang="en-US" dirty="0" smtClean="0"/>
              <a:t>on scaffolds that </a:t>
            </a:r>
            <a:r>
              <a:rPr lang="en-US" dirty="0" smtClean="0"/>
              <a:t>cover 90</a:t>
            </a:r>
            <a:r>
              <a:rPr lang="en-US" dirty="0" smtClean="0"/>
              <a:t>% of genome (132kb)</a:t>
            </a:r>
          </a:p>
          <a:p>
            <a:r>
              <a:rPr lang="en-US" dirty="0" smtClean="0"/>
              <a:t>Generate intervals that include the </a:t>
            </a:r>
            <a:r>
              <a:rPr lang="en-US" dirty="0" smtClean="0"/>
              <a:t>gene and </a:t>
            </a:r>
            <a:r>
              <a:rPr lang="en-US" dirty="0" smtClean="0"/>
              <a:t>2kb upstream (promoter)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Randomly select 6500 (of the ~12k) intervals =100Mb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6110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alax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8926"/>
            <a:ext cx="9144000" cy="5283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880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QC:</a:t>
            </a:r>
          </a:p>
          <a:p>
            <a:pPr lvl="1"/>
            <a:r>
              <a:rPr lang="en-US" dirty="0" smtClean="0"/>
              <a:t>Dye swap</a:t>
            </a:r>
          </a:p>
          <a:p>
            <a:pPr lvl="1"/>
            <a:r>
              <a:rPr lang="en-US" dirty="0" smtClean="0"/>
              <a:t>Input v. Input (CNV)</a:t>
            </a:r>
          </a:p>
          <a:p>
            <a:r>
              <a:rPr lang="en-US" dirty="0" smtClean="0"/>
              <a:t>Validation </a:t>
            </a:r>
          </a:p>
          <a:p>
            <a:pPr lvl="1"/>
            <a:r>
              <a:rPr lang="en-US" dirty="0" smtClean="0"/>
              <a:t>MBD-</a:t>
            </a:r>
            <a:r>
              <a:rPr lang="en-US" dirty="0" smtClean="0"/>
              <a:t>PCR</a:t>
            </a:r>
          </a:p>
          <a:p>
            <a:pPr lvl="1"/>
            <a:r>
              <a:rPr lang="en-US" dirty="0" err="1" smtClean="0"/>
              <a:t>pyrosequencing</a:t>
            </a:r>
            <a:endParaRPr lang="en-US" dirty="0"/>
          </a:p>
          <a:p>
            <a:r>
              <a:rPr lang="en-US" dirty="0" smtClean="0"/>
              <a:t>Example..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748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Guerrero-</a:t>
            </a:r>
            <a:r>
              <a:rPr lang="en-US" dirty="0" err="1" smtClean="0"/>
              <a:t>Bosagna</a:t>
            </a:r>
            <a:r>
              <a:rPr lang="en-US" dirty="0" smtClean="0"/>
              <a:t> et al 2010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vinclozolin</a:t>
            </a:r>
            <a:r>
              <a:rPr lang="en-US" dirty="0" smtClean="0"/>
              <a:t> treated sperm F3 gen)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25659" y="2148216"/>
            <a:ext cx="1784027" cy="447740"/>
            <a:chOff x="725659" y="2148216"/>
            <a:chExt cx="1784027" cy="447740"/>
          </a:xfrm>
        </p:grpSpPr>
        <p:sp>
          <p:nvSpPr>
            <p:cNvPr id="5" name="Oval 4"/>
            <p:cNvSpPr/>
            <p:nvPr/>
          </p:nvSpPr>
          <p:spPr>
            <a:xfrm>
              <a:off x="725659" y="2149340"/>
              <a:ext cx="474469" cy="44661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366483" y="2149340"/>
              <a:ext cx="474469" cy="44661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035217" y="2148216"/>
              <a:ext cx="474469" cy="44661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692206" y="2149340"/>
            <a:ext cx="1784027" cy="447740"/>
            <a:chOff x="725659" y="2148216"/>
            <a:chExt cx="1784027" cy="447740"/>
          </a:xfrm>
        </p:grpSpPr>
        <p:sp>
          <p:nvSpPr>
            <p:cNvPr id="10" name="Oval 9"/>
            <p:cNvSpPr/>
            <p:nvPr/>
          </p:nvSpPr>
          <p:spPr>
            <a:xfrm>
              <a:off x="725659" y="2149340"/>
              <a:ext cx="474469" cy="446616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366483" y="2149340"/>
              <a:ext cx="474469" cy="446616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035217" y="2148216"/>
              <a:ext cx="474469" cy="446616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Left Brace 20"/>
          <p:cNvSpPr/>
          <p:nvPr/>
        </p:nvSpPr>
        <p:spPr>
          <a:xfrm rot="16200000">
            <a:off x="1463924" y="1858817"/>
            <a:ext cx="307502" cy="178402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eft Brace 22"/>
          <p:cNvSpPr/>
          <p:nvPr/>
        </p:nvSpPr>
        <p:spPr>
          <a:xfrm rot="16200000">
            <a:off x="3430468" y="1857693"/>
            <a:ext cx="307502" cy="1784028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071220" y="3866028"/>
            <a:ext cx="2930544" cy="101884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0128" y="3991639"/>
            <a:ext cx="1130353" cy="78157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677146" y="3991639"/>
            <a:ext cx="1130353" cy="78157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725659" y="1856248"/>
            <a:ext cx="3614339" cy="279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751350" y="1390229"/>
            <a:ext cx="29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Experiment 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183964" y="3542862"/>
            <a:ext cx="2551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Treated v Control rep1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032115" y="2896531"/>
            <a:ext cx="1438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Pooled </a:t>
            </a:r>
            <a:r>
              <a:rPr lang="en-US" dirty="0" smtClean="0"/>
              <a:t>DNA treatment*</a:t>
            </a:r>
            <a:endParaRPr lang="en-US" dirty="0" smtClean="0"/>
          </a:p>
        </p:txBody>
      </p:sp>
      <p:sp>
        <p:nvSpPr>
          <p:cNvPr id="47" name="TextBox 46"/>
          <p:cNvSpPr txBox="1"/>
          <p:nvPr/>
        </p:nvSpPr>
        <p:spPr>
          <a:xfrm>
            <a:off x="1461958" y="4214939"/>
            <a:ext cx="668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R:G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998663" y="4228896"/>
            <a:ext cx="668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G:R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1084068" y="5402310"/>
            <a:ext cx="2930544" cy="101884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1212976" y="5527921"/>
            <a:ext cx="1130353" cy="78157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689994" y="5527921"/>
            <a:ext cx="1130353" cy="78157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1196812" y="5079144"/>
            <a:ext cx="2551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Treated v Control rep2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474806" y="5751221"/>
            <a:ext cx="668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R:G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3011511" y="5765178"/>
            <a:ext cx="668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G:R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901529" y="2922329"/>
            <a:ext cx="1438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Pooled </a:t>
            </a:r>
            <a:r>
              <a:rPr lang="en-US" dirty="0" smtClean="0"/>
              <a:t>DNA control*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8562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Guerrero-</a:t>
            </a:r>
            <a:r>
              <a:rPr lang="en-US" dirty="0" err="1" smtClean="0"/>
              <a:t>Bosagna</a:t>
            </a:r>
            <a:r>
              <a:rPr lang="en-US" dirty="0" smtClean="0"/>
              <a:t> et al 2010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vinclozolin</a:t>
            </a:r>
            <a:r>
              <a:rPr lang="en-US" dirty="0" smtClean="0"/>
              <a:t> treated sperm F3 gen)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25659" y="2148216"/>
            <a:ext cx="1784027" cy="447740"/>
            <a:chOff x="725659" y="2148216"/>
            <a:chExt cx="1784027" cy="447740"/>
          </a:xfrm>
        </p:grpSpPr>
        <p:sp>
          <p:nvSpPr>
            <p:cNvPr id="5" name="Oval 4"/>
            <p:cNvSpPr/>
            <p:nvPr/>
          </p:nvSpPr>
          <p:spPr>
            <a:xfrm>
              <a:off x="725659" y="2149340"/>
              <a:ext cx="474469" cy="44661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366483" y="2149340"/>
              <a:ext cx="474469" cy="44661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035217" y="2148216"/>
              <a:ext cx="474469" cy="44661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692206" y="2149340"/>
            <a:ext cx="1784027" cy="447740"/>
            <a:chOff x="725659" y="2148216"/>
            <a:chExt cx="1784027" cy="447740"/>
          </a:xfrm>
        </p:grpSpPr>
        <p:sp>
          <p:nvSpPr>
            <p:cNvPr id="10" name="Oval 9"/>
            <p:cNvSpPr/>
            <p:nvPr/>
          </p:nvSpPr>
          <p:spPr>
            <a:xfrm>
              <a:off x="725659" y="2149340"/>
              <a:ext cx="474469" cy="446616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366483" y="2149340"/>
              <a:ext cx="474469" cy="446616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035217" y="2148216"/>
              <a:ext cx="474469" cy="446616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106418" y="2147092"/>
            <a:ext cx="1784027" cy="447740"/>
            <a:chOff x="725659" y="2148216"/>
            <a:chExt cx="1784027" cy="447740"/>
          </a:xfrm>
        </p:grpSpPr>
        <p:sp>
          <p:nvSpPr>
            <p:cNvPr id="14" name="Oval 13"/>
            <p:cNvSpPr/>
            <p:nvPr/>
          </p:nvSpPr>
          <p:spPr>
            <a:xfrm>
              <a:off x="725659" y="2149340"/>
              <a:ext cx="474469" cy="44661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366483" y="2149340"/>
              <a:ext cx="474469" cy="44661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035217" y="2148216"/>
              <a:ext cx="474469" cy="44661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101979" y="2147092"/>
            <a:ext cx="1784027" cy="447740"/>
            <a:chOff x="725659" y="2148216"/>
            <a:chExt cx="1784027" cy="447740"/>
          </a:xfrm>
        </p:grpSpPr>
        <p:sp>
          <p:nvSpPr>
            <p:cNvPr id="18" name="Oval 17"/>
            <p:cNvSpPr/>
            <p:nvPr/>
          </p:nvSpPr>
          <p:spPr>
            <a:xfrm>
              <a:off x="725659" y="2149340"/>
              <a:ext cx="474469" cy="446616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1366483" y="2149340"/>
              <a:ext cx="474469" cy="446616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2035217" y="2148216"/>
              <a:ext cx="474469" cy="446616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Left Brace 20"/>
          <p:cNvSpPr/>
          <p:nvPr/>
        </p:nvSpPr>
        <p:spPr>
          <a:xfrm rot="16200000">
            <a:off x="1463924" y="1858817"/>
            <a:ext cx="307502" cy="178402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Brace 21"/>
          <p:cNvSpPr/>
          <p:nvPr/>
        </p:nvSpPr>
        <p:spPr>
          <a:xfrm rot="16200000">
            <a:off x="5844681" y="1858817"/>
            <a:ext cx="307502" cy="178402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eft Brace 22"/>
          <p:cNvSpPr/>
          <p:nvPr/>
        </p:nvSpPr>
        <p:spPr>
          <a:xfrm rot="16200000">
            <a:off x="3430468" y="1857693"/>
            <a:ext cx="307502" cy="1784028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 Brace 23"/>
          <p:cNvSpPr/>
          <p:nvPr/>
        </p:nvSpPr>
        <p:spPr>
          <a:xfrm rot="16200000">
            <a:off x="7867047" y="1858817"/>
            <a:ext cx="307502" cy="1784028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071220" y="3866028"/>
            <a:ext cx="2930544" cy="101884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0128" y="3991639"/>
            <a:ext cx="1130353" cy="78157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677146" y="3991639"/>
            <a:ext cx="1130353" cy="78157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725659" y="1856248"/>
            <a:ext cx="3614339" cy="279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083275" y="1855124"/>
            <a:ext cx="3614339" cy="279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751350" y="1390229"/>
            <a:ext cx="29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Experiment 1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151937" y="1417638"/>
            <a:ext cx="29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Experiment 2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183964" y="3542862"/>
            <a:ext cx="2551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Treated v Control rep1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461958" y="4214939"/>
            <a:ext cx="668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R:G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998663" y="4228896"/>
            <a:ext cx="668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G:R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1084068" y="5402310"/>
            <a:ext cx="2930544" cy="101884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1212976" y="5527921"/>
            <a:ext cx="1130353" cy="78157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689994" y="5527921"/>
            <a:ext cx="1130353" cy="78157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1196812" y="5079144"/>
            <a:ext cx="2551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Treated v Control rep2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474806" y="5751221"/>
            <a:ext cx="668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R:G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3011511" y="5765178"/>
            <a:ext cx="668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G:R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5463725" y="3866028"/>
            <a:ext cx="2930544" cy="101884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5592633" y="3991639"/>
            <a:ext cx="1130353" cy="78157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069651" y="3991639"/>
            <a:ext cx="1130353" cy="78157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5576469" y="3542862"/>
            <a:ext cx="2551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Treated v Control rep1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854463" y="4214939"/>
            <a:ext cx="668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R:G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7391168" y="4228896"/>
            <a:ext cx="668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G:R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5476573" y="5402310"/>
            <a:ext cx="2930544" cy="101884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5605481" y="5527921"/>
            <a:ext cx="1130353" cy="78157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7082499" y="5527921"/>
            <a:ext cx="1130353" cy="78157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5589317" y="5079144"/>
            <a:ext cx="2551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Treated v Control rep2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5867311" y="5751221"/>
            <a:ext cx="668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R:G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7404016" y="5765178"/>
            <a:ext cx="668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G:R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1032115" y="2896531"/>
            <a:ext cx="1438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Pooled </a:t>
            </a:r>
            <a:r>
              <a:rPr lang="en-US" dirty="0" smtClean="0"/>
              <a:t>DNA treatment*</a:t>
            </a:r>
            <a:endParaRPr lang="en-US" dirty="0" smtClean="0"/>
          </a:p>
        </p:txBody>
      </p:sp>
      <p:sp>
        <p:nvSpPr>
          <p:cNvPr id="63" name="TextBox 62"/>
          <p:cNvSpPr txBox="1"/>
          <p:nvPr/>
        </p:nvSpPr>
        <p:spPr>
          <a:xfrm>
            <a:off x="2901529" y="2922329"/>
            <a:ext cx="1438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Pooled </a:t>
            </a:r>
            <a:r>
              <a:rPr lang="en-US" dirty="0" smtClean="0"/>
              <a:t>DNA control*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6782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438</Words>
  <Application>Microsoft Macintosh PowerPoint</Application>
  <PresentationFormat>On-screen Show (4:3)</PresentationFormat>
  <Paragraphs>99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MBD-Chip</vt:lpstr>
      <vt:lpstr>Workflow: Identify methylated regions</vt:lpstr>
      <vt:lpstr>Workflow: differential methylation</vt:lpstr>
      <vt:lpstr>Oyster DNA Tiling Array</vt:lpstr>
      <vt:lpstr>Oyster DNA Tiling Array</vt:lpstr>
      <vt:lpstr>PowerPoint Presentation</vt:lpstr>
      <vt:lpstr>PowerPoint Presentation</vt:lpstr>
      <vt:lpstr>Guerrero-Bosagna et al 2010 (vinclozolin treated sperm F3 gen)</vt:lpstr>
      <vt:lpstr>Guerrero-Bosagna et al 2010 (vinclozolin treated sperm F3 gen)</vt:lpstr>
      <vt:lpstr>Skinner paper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MeDIP/MBD-Chip</dc:title>
  <dc:creator>Mackenzie Gavery</dc:creator>
  <cp:lastModifiedBy>Mackenzie Gavery</cp:lastModifiedBy>
  <cp:revision>11</cp:revision>
  <dcterms:created xsi:type="dcterms:W3CDTF">2013-04-12T19:06:58Z</dcterms:created>
  <dcterms:modified xsi:type="dcterms:W3CDTF">2013-04-15T15:49:19Z</dcterms:modified>
</cp:coreProperties>
</file>